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M Sans Bold" charset="1" panose="00000000000000000000"/>
      <p:regular r:id="rId21"/>
    </p:embeddedFont>
    <p:embeddedFont>
      <p:font typeface="DM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makersportal.com/blog/2018/8/23/recording-audio-on-the-raspberry-pi-with-python-and-a-usb-microphone" TargetMode="External" Type="http://schemas.openxmlformats.org/officeDocument/2006/relationships/hyperlink"/><Relationship Id="rId11" Target="https://makersportal.com/blog/2018/8/23/recording-audio-on-the-raspberry-pi-with-python-and-a-usb-microphone" TargetMode="External" Type="http://schemas.openxmlformats.org/officeDocument/2006/relationships/hyperlink"/><Relationship Id="rId12" Target="https://makersportal.com/blog/2018/8/23/recording-audio-on-the-raspberry-pi-with-python-and-a-usb-microphone" TargetMode="External" Type="http://schemas.openxmlformats.org/officeDocument/2006/relationships/hyperlink"/><Relationship Id="rId13" Target="https://makersportal.com/blog/2018/8/23/recording-audio-on-the-raspberry-pi-with-python-and-a-usb-microphone" TargetMode="External" Type="http://schemas.openxmlformats.org/officeDocument/2006/relationships/hyperlink"/><Relationship Id="rId14" Target="https://makersportal.com/blog/2018/8/23/recording-audio-on-the-raspberry-pi-with-python-and-a-usb-microphone" TargetMode="External" Type="http://schemas.openxmlformats.org/officeDocument/2006/relationships/hyperlink"/><Relationship Id="rId15" Target="https://makersportal.com/blog/2018/8/23/recording-audio-on-the-raspberry-pi-with-python-and-a-usb-microphone" TargetMode="External" Type="http://schemas.openxmlformats.org/officeDocument/2006/relationships/hyperlink"/><Relationship Id="rId16" Target="https://makersportal.com/blog/2018/9/17/audio-processing-in-python-part-ii-exploring-windowing-sound-pressure-levels-and-a-weighting-using-an-iphone-x" TargetMode="External" Type="http://schemas.openxmlformats.org/officeDocument/2006/relationships/hyperlink"/><Relationship Id="rId17" Target="https://makersportal.com/blog/2018/9/17/audio-processing-in-python-part-ii-exploring-windowing-sound-pressure-levels-and-a-weighting-using-an-iphone-x" TargetMode="External" Type="http://schemas.openxmlformats.org/officeDocument/2006/relationships/hyperlink"/><Relationship Id="rId18" Target="https://makersportal.com/blog/2018/9/20/audio-processing-in-python-part-iii-guitar-string-theory-and-frequency-analysis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4.jpeg" Type="http://schemas.openxmlformats.org/officeDocument/2006/relationships/image"/><Relationship Id="rId6" Target="https://sigsep.github.io/datasets/musdb.html" TargetMode="External" Type="http://schemas.openxmlformats.org/officeDocument/2006/relationships/hyperlink"/><Relationship Id="rId7" Target="https://github.com/SConsul/audio-source-separation" TargetMode="External" Type="http://schemas.openxmlformats.org/officeDocument/2006/relationships/hyperlink"/><Relationship Id="rId8" Target="https://makersportal.com/blog/2018/8/23/recording-audio-on-the-raspberry-pi-with-python-and-a-usb-microphone" TargetMode="External" Type="http://schemas.openxmlformats.org/officeDocument/2006/relationships/hyperlink"/><Relationship Id="rId9" Target="https://makersportal.com/blog/2018/8/23/recording-audio-on-the-raspberry-pi-with-python-and-a-usb-microphone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0.jpe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3136543"/>
            <a:ext cx="10910396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b="true" sz="129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624033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Group - 03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72277" y="7754082"/>
            <a:ext cx="15343445" cy="36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b="true" sz="2781" spc="-5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Bhargav Raman - Ratnango Ghosh - Rishabh Kumar - Vaibhav Gupta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0892" y="1900984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5"/>
                </a:lnTo>
                <a:lnTo>
                  <a:pt x="0" y="424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11957" y="3205527"/>
            <a:ext cx="6474529" cy="3343036"/>
          </a:xfrm>
          <a:custGeom>
            <a:avLst/>
            <a:gdLst/>
            <a:ahLst/>
            <a:cxnLst/>
            <a:rect r="r" b="b" t="t" l="l"/>
            <a:pathLst>
              <a:path h="3343036" w="6474529">
                <a:moveTo>
                  <a:pt x="0" y="0"/>
                </a:moveTo>
                <a:lnTo>
                  <a:pt x="6474529" y="0"/>
                </a:lnTo>
                <a:lnTo>
                  <a:pt x="6474529" y="3343036"/>
                </a:lnTo>
                <a:lnTo>
                  <a:pt x="0" y="334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06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1109373"/>
            <a:ext cx="8092094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 Chords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3532005"/>
            <a:ext cx="9079101" cy="572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Unlike Notes, Chord Progressions need the Frequency of all its constituent Notes which may not all be in the same Octave. Hence, there is a need to manually assign some of these</a:t>
            </a: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'A': [82.41, 110.00, 164.81, 220, 277.18, 329.63]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'Am': [82.41, 110.00, 164.81, 220, 261.63, 329.63]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'C': [83, 127, 160, 197, 258, 329]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'D': [82.41, 110.00, 146.8, 220, 293.66, 370.00]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"E": [82.4, 123.5, 164.8, 208.5, 246.9, 329.6]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"Em": [82.4, 123.5, 164.8, 196, 246.9, 329.6]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'G': [98, 123.00, 146.83, 196, 246.94, 392]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'F': [87.31, 130.00, 174.6, 220, 261.6, 349.23]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0869" y="2707668"/>
            <a:ext cx="6223986" cy="2593327"/>
          </a:xfrm>
          <a:custGeom>
            <a:avLst/>
            <a:gdLst/>
            <a:ahLst/>
            <a:cxnLst/>
            <a:rect r="r" b="b" t="t" l="l"/>
            <a:pathLst>
              <a:path h="2593327" w="6223986">
                <a:moveTo>
                  <a:pt x="0" y="0"/>
                </a:moveTo>
                <a:lnTo>
                  <a:pt x="6223985" y="0"/>
                </a:lnTo>
                <a:lnTo>
                  <a:pt x="6223985" y="2593327"/>
                </a:lnTo>
                <a:lnTo>
                  <a:pt x="0" y="259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869" y="5568092"/>
            <a:ext cx="6223986" cy="3629001"/>
          </a:xfrm>
          <a:custGeom>
            <a:avLst/>
            <a:gdLst/>
            <a:ahLst/>
            <a:cxnLst/>
            <a:rect r="r" b="b" t="t" l="l"/>
            <a:pathLst>
              <a:path h="3629001" w="6223986">
                <a:moveTo>
                  <a:pt x="0" y="0"/>
                </a:moveTo>
                <a:lnTo>
                  <a:pt x="6223985" y="0"/>
                </a:lnTo>
                <a:lnTo>
                  <a:pt x="6223985" y="3629001"/>
                </a:lnTo>
                <a:lnTo>
                  <a:pt x="0" y="3629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05209" y="8544642"/>
            <a:ext cx="2509258" cy="494127"/>
            <a:chOff x="0" y="0"/>
            <a:chExt cx="660874" cy="1301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874" cy="130141"/>
            </a:xfrm>
            <a:custGeom>
              <a:avLst/>
              <a:gdLst/>
              <a:ahLst/>
              <a:cxnLst/>
              <a:rect r="r" b="b" t="t" l="l"/>
              <a:pathLst>
                <a:path h="130141" w="660874">
                  <a:moveTo>
                    <a:pt x="0" y="0"/>
                  </a:moveTo>
                  <a:lnTo>
                    <a:pt x="660874" y="0"/>
                  </a:lnTo>
                  <a:lnTo>
                    <a:pt x="660874" y="130141"/>
                  </a:lnTo>
                  <a:lnTo>
                    <a:pt x="0" y="130141"/>
                  </a:lnTo>
                  <a:close/>
                </a:path>
              </a:pathLst>
            </a:custGeom>
            <a:solidFill>
              <a:srgbClr val="61AC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60874" cy="187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659015" y="2898168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9015" y="4598863"/>
            <a:ext cx="7707571" cy="43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b="true" sz="2599" spc="15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</a:t>
            </a:r>
            <a:r>
              <a:rPr lang="en-US" b="true" sz="2599" spc="155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ey Uses:</a:t>
            </a:r>
          </a:p>
          <a:p>
            <a:pPr algn="l" marL="561336" indent="-280668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15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Music remixing and production.</a:t>
            </a:r>
          </a:p>
          <a:p>
            <a:pPr algn="l" marL="561336" indent="-280668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15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Live audio processing.</a:t>
            </a:r>
          </a:p>
          <a:p>
            <a:pPr algn="l" marL="561336" indent="-280668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15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Automatic music transcription (AMT).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b="true" sz="2599" spc="155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Areas:</a:t>
            </a:r>
          </a:p>
          <a:p>
            <a:pPr algn="l" marL="561336" indent="-280668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15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Music education and real-time performance.</a:t>
            </a:r>
          </a:p>
          <a:p>
            <a:pPr algn="l" marL="561336" indent="-280668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15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Broader datasets to include global music diversity.</a:t>
            </a:r>
          </a:p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729087" y="8791706"/>
            <a:ext cx="3227185" cy="354456"/>
            <a:chOff x="0" y="0"/>
            <a:chExt cx="849958" cy="933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9958" cy="93355"/>
            </a:xfrm>
            <a:custGeom>
              <a:avLst/>
              <a:gdLst/>
              <a:ahLst/>
              <a:cxnLst/>
              <a:rect r="r" b="b" t="t" l="l"/>
              <a:pathLst>
                <a:path h="93355" w="849958">
                  <a:moveTo>
                    <a:pt x="0" y="0"/>
                  </a:moveTo>
                  <a:lnTo>
                    <a:pt x="849958" y="0"/>
                  </a:lnTo>
                  <a:lnTo>
                    <a:pt x="849958" y="93355"/>
                  </a:lnTo>
                  <a:lnTo>
                    <a:pt x="0" y="93355"/>
                  </a:lnTo>
                  <a:close/>
                </a:path>
              </a:pathLst>
            </a:custGeom>
            <a:solidFill>
              <a:srgbClr val="61AC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49958" cy="150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21724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44614" y="360078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812" y="1077503"/>
            <a:ext cx="875116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and 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5812" y="3831274"/>
            <a:ext cx="9838718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Challenges: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ataset limitations: </a:t>
            </a: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Predominantly Western music, lack of cultural diversity.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Computational constraints: Models require significant CPU Resources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Audio artifacts: Challenges in separating less distinct components.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Size of Dataset is large</a:t>
            </a:r>
          </a:p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Directions: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Improving accuracy by running on the larger test model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Lightweight models for real-time processing.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Tending towards a larger number of instruments for learning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36549" y="1470294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73173" y="2832876"/>
            <a:ext cx="11574573" cy="556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4"/>
              </a:lnSpc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</a:t>
            </a:r>
            <a:r>
              <a:rPr lang="en-US" b="true" sz="3699" spc="221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ey Takeaways:</a:t>
            </a:r>
          </a:p>
          <a:p>
            <a:pPr algn="ctr">
              <a:lnSpc>
                <a:spcPts val="3914"/>
              </a:lnSpc>
            </a:pPr>
          </a:p>
          <a:p>
            <a:pPr algn="l" marL="626104" indent="-313052" lvl="1">
              <a:lnSpc>
                <a:spcPts val="3914"/>
              </a:lnSpc>
              <a:buFont typeface="Arial"/>
              <a:buChar char="•"/>
            </a:pPr>
            <a:r>
              <a:rPr lang="en-US" sz="2899" spc="173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Significant advancements in AI-driven source separation.</a:t>
            </a:r>
          </a:p>
          <a:p>
            <a:pPr algn="l">
              <a:lnSpc>
                <a:spcPts val="3914"/>
              </a:lnSpc>
            </a:pPr>
          </a:p>
          <a:p>
            <a:pPr algn="l" marL="626104" indent="-313052" lvl="1">
              <a:lnSpc>
                <a:spcPts val="3914"/>
              </a:lnSpc>
              <a:buFont typeface="Arial"/>
              <a:buChar char="•"/>
            </a:pPr>
            <a:r>
              <a:rPr lang="en-US" sz="2899" spc="173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Importance of diverse datasets and hybrid techniques.</a:t>
            </a:r>
          </a:p>
          <a:p>
            <a:pPr algn="l">
              <a:lnSpc>
                <a:spcPts val="3914"/>
              </a:lnSpc>
            </a:pPr>
          </a:p>
          <a:p>
            <a:pPr algn="l" marL="626104" indent="-313052" lvl="1">
              <a:lnSpc>
                <a:spcPts val="3914"/>
              </a:lnSpc>
              <a:buFont typeface="Arial"/>
              <a:buChar char="•"/>
            </a:pPr>
            <a:r>
              <a:rPr lang="en-US" sz="2899" spc="173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Future opportunities in lightweight architectures and global music inclusion.</a:t>
            </a:r>
          </a:p>
          <a:p>
            <a:pPr algn="ctr">
              <a:lnSpc>
                <a:spcPts val="3914"/>
              </a:lnSpc>
            </a:pPr>
          </a:p>
          <a:p>
            <a:pPr algn="ctr">
              <a:lnSpc>
                <a:spcPts val="391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2981681" y="8404049"/>
            <a:ext cx="12324638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 is bridging creativity and precision in music."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42065" y="3254831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455922"/>
            <a:ext cx="809209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4317330"/>
            <a:ext cx="7707571" cy="5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b="true" sz="2399" spc="14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Cit</a:t>
            </a:r>
            <a:r>
              <a:rPr lang="en-US" b="true" sz="2399" spc="143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 Links: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 spc="143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MUS</a:t>
            </a:r>
            <a:r>
              <a:rPr lang="en-US" b="true" sz="2399" spc="143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DB18: 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6" tooltip="https://sigsep.github.io/datasets/musdb.html"/>
              </a:rPr>
              <a:t>https://sigsep.github.io/datasets/musdb.html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 spc="143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GitHub: 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7" tooltip="https://github.com/SConsul/audio-source-separation"/>
              </a:rPr>
              <a:t>https://github.com/SConsul/audio-source-separation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 spc="14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Conference Proceedings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: https://link.springer.com/book/10.1007/978-3-319-53547-0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 spc="143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MakersPortal Articles:</a:t>
            </a:r>
          </a:p>
          <a:p>
            <a:pPr algn="l" marL="1036314" indent="-345438" lvl="2">
              <a:lnSpc>
                <a:spcPts val="323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8" tooltip="https://makersportal.com/blog/2018/8/23/recording-audio-on-the-raspberry-pi-with-python-and-a-usb-microphone"/>
              </a:rPr>
              <a:t>R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9" tooltip="https://makersportal.com/blog/2018/8/23/recording-audio-on-the-raspberry-pi-with-python-and-a-usb-microphone"/>
              </a:rPr>
              <a:t>e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0" tooltip="https://makersportal.com/blog/2018/8/23/recording-audio-on-the-raspberry-pi-with-python-and-a-usb-microphone"/>
              </a:rPr>
              <a:t>co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1" tooltip="https://makersportal.com/blog/2018/8/23/recording-audio-on-the-raspberry-pi-with-python-and-a-usb-microphone"/>
              </a:rPr>
              <a:t>r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2" tooltip="https://makersportal.com/blog/2018/8/23/recording-audio-on-the-raspberry-pi-with-python-and-a-usb-microphone"/>
              </a:rPr>
              <a:t>d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3" tooltip="https://makersportal.com/blog/2018/8/23/recording-audio-on-the-raspberry-pi-with-python-and-a-usb-microphone"/>
              </a:rPr>
              <a:t>i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4" tooltip="https://makersportal.com/blog/2018/8/23/recording-audio-on-the-raspberry-pi-with-python-and-a-usb-microphone"/>
              </a:rPr>
              <a:t>ng Aud</a:t>
            </a: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5" tooltip="https://makersportal.com/blog/2018/8/23/recording-audio-on-the-raspberry-pi-with-python-and-a-usb-microphone"/>
              </a:rPr>
              <a:t>io</a:t>
            </a:r>
          </a:p>
          <a:p>
            <a:pPr algn="l" marL="1036314" indent="-345438" lvl="2">
              <a:lnSpc>
                <a:spcPts val="323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399" spc="143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16" tooltip="https://makersportal.com/blog/2018/9/17/audio-processing-in-python-part-ii-exploring-windowing-sound-pressure-levels-and-a-weighting-using-an-iphone-x"/>
              </a:rPr>
              <a:t>Aud</a:t>
            </a:r>
            <a:r>
              <a:rPr lang="en-US" b="true" sz="2399" spc="143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17" tooltip="https://makersportal.com/blog/2018/9/17/audio-processing-in-python-part-ii-exploring-windowing-sound-pressure-levels-and-a-weighting-using-an-iphone-x"/>
              </a:rPr>
              <a:t>io Processing - Part II</a:t>
            </a:r>
          </a:p>
          <a:p>
            <a:pPr algn="l" marL="1036314" indent="-345438" lvl="2">
              <a:lnSpc>
                <a:spcPts val="323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143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8" tooltip="https://makersportal.com/blog/2018/9/20/audio-processing-in-python-part-iii-guitar-string-theory-and-frequency-analysis"/>
              </a:rPr>
              <a:t>Audio Processing - Part III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69460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07441" y="4572856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9775" y="2146482"/>
            <a:ext cx="10910396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b="true" sz="129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Audio Stem Splitter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9295" y="5819395"/>
            <a:ext cx="15511770" cy="113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Leveraging MUSDB18 and Cutting-edge Deep Learning Architectures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327282" y="266918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847619" y="3367697"/>
            <a:ext cx="8165270" cy="3551607"/>
          </a:xfrm>
          <a:custGeom>
            <a:avLst/>
            <a:gdLst/>
            <a:ahLst/>
            <a:cxnLst/>
            <a:rect r="r" b="b" t="t" l="l"/>
            <a:pathLst>
              <a:path h="3551607" w="8165270">
                <a:moveTo>
                  <a:pt x="0" y="0"/>
                </a:moveTo>
                <a:lnTo>
                  <a:pt x="8165270" y="0"/>
                </a:lnTo>
                <a:lnTo>
                  <a:pt x="8165270" y="3551606"/>
                </a:lnTo>
                <a:lnTo>
                  <a:pt x="0" y="35516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8815" y="1839823"/>
            <a:ext cx="7645185" cy="114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3"/>
              </a:lnSpc>
            </a:pPr>
            <a:r>
              <a:rPr lang="en-US" sz="876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651" y="3290177"/>
            <a:ext cx="8593968" cy="685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b="true" sz="2240" spc="13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Points:</a:t>
            </a:r>
          </a:p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hat is Source Separation?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Technique to</a:t>
            </a: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extract distinct elements (e.g., vocals, instruments) from composite audio.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Critical for transcription, restoration, and remixing.</a:t>
            </a:r>
          </a:p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b="true" sz="2240" spc="13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in Source Separation: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Polyphonic music has overlapping spectral components.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Requires high precision to preserve timbral and rhythmic characteristics.</a:t>
            </a:r>
          </a:p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b="true" sz="2240" spc="13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Relevance of AI: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Advances workflows with precision and creativity.</a:t>
            </a:r>
          </a:p>
          <a:p>
            <a:pPr algn="l" marL="967376" indent="-322459" lvl="2">
              <a:lnSpc>
                <a:spcPts val="3024"/>
              </a:lnSpc>
              <a:buFont typeface="Arial"/>
              <a:buChar char="⚬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AI-driven models outperform traditional methods.</a:t>
            </a:r>
          </a:p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b="true" sz="2240" spc="13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Applications:</a:t>
            </a:r>
          </a:p>
          <a:p>
            <a:pPr algn="l" marL="483688" indent="-241844" lvl="1">
              <a:lnSpc>
                <a:spcPts val="3024"/>
              </a:lnSpc>
              <a:buFont typeface="Arial"/>
              <a:buChar char="•"/>
            </a:pPr>
            <a:r>
              <a:rPr lang="en-US" sz="2240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Professional music production, music education, remixing workflows.</a:t>
            </a:r>
          </a:p>
          <a:p>
            <a:pPr algn="l">
              <a:lnSpc>
                <a:spcPts val="3024"/>
              </a:lnSpc>
            </a:pPr>
          </a:p>
          <a:p>
            <a:pPr algn="l" marL="0" indent="0" lvl="0">
              <a:lnSpc>
                <a:spcPts val="3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232026" y="190500"/>
            <a:ext cx="1063996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Datasets 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49213" y="1367790"/>
            <a:ext cx="6720203" cy="3557754"/>
          </a:xfrm>
          <a:custGeom>
            <a:avLst/>
            <a:gdLst/>
            <a:ahLst/>
            <a:cxnLst/>
            <a:rect r="r" b="b" t="t" l="l"/>
            <a:pathLst>
              <a:path h="3557754" w="6720203">
                <a:moveTo>
                  <a:pt x="0" y="0"/>
                </a:moveTo>
                <a:lnTo>
                  <a:pt x="6720203" y="0"/>
                </a:lnTo>
                <a:lnTo>
                  <a:pt x="6720203" y="3557754"/>
                </a:lnTo>
                <a:lnTo>
                  <a:pt x="0" y="35577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6592" y="2640698"/>
            <a:ext cx="7705347" cy="6166627"/>
            <a:chOff x="0" y="0"/>
            <a:chExt cx="3281844" cy="2626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81844" cy="2626476"/>
            </a:xfrm>
            <a:custGeom>
              <a:avLst/>
              <a:gdLst/>
              <a:ahLst/>
              <a:cxnLst/>
              <a:rect r="r" b="b" t="t" l="l"/>
              <a:pathLst>
                <a:path h="2626476" w="3281844">
                  <a:moveTo>
                    <a:pt x="15071" y="0"/>
                  </a:moveTo>
                  <a:lnTo>
                    <a:pt x="3266773" y="0"/>
                  </a:lnTo>
                  <a:cubicBezTo>
                    <a:pt x="3275096" y="0"/>
                    <a:pt x="3281844" y="6748"/>
                    <a:pt x="3281844" y="15071"/>
                  </a:cubicBezTo>
                  <a:lnTo>
                    <a:pt x="3281844" y="2611404"/>
                  </a:lnTo>
                  <a:cubicBezTo>
                    <a:pt x="3281844" y="2619728"/>
                    <a:pt x="3275096" y="2626476"/>
                    <a:pt x="3266773" y="2626476"/>
                  </a:cubicBezTo>
                  <a:lnTo>
                    <a:pt x="15071" y="2626476"/>
                  </a:lnTo>
                  <a:cubicBezTo>
                    <a:pt x="6748" y="2626476"/>
                    <a:pt x="0" y="2619728"/>
                    <a:pt x="0" y="2611404"/>
                  </a:cubicBezTo>
                  <a:lnTo>
                    <a:pt x="0" y="15071"/>
                  </a:lnTo>
                  <a:cubicBezTo>
                    <a:pt x="0" y="6748"/>
                    <a:pt x="6748" y="0"/>
                    <a:pt x="15071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3825"/>
              <a:ext cx="3281844" cy="2502650"/>
            </a:xfrm>
            <a:prstGeom prst="rect">
              <a:avLst/>
            </a:prstGeom>
          </p:spPr>
          <p:txBody>
            <a:bodyPr anchor="ctr" rtlCol="false" tIns="42798" lIns="42798" bIns="42798" rIns="42798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7881" y="2914494"/>
            <a:ext cx="5764549" cy="5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4558" spc="-3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Datasets: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881" y="3547636"/>
            <a:ext cx="6527488" cy="545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6"/>
              </a:lnSpc>
            </a:pPr>
            <a:r>
              <a:rPr lang="en-US" b="true" sz="2286" spc="3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MUSDB18</a:t>
            </a: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150 tracks categorized into vocals, drums, bass, and others. (10 hours of music)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High-quality annotations and consistent mixing styles.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 also Exists of a MUSDB18-HQ with Uncompressed .wav</a:t>
            </a:r>
          </a:p>
          <a:p>
            <a:pPr algn="just">
              <a:lnSpc>
                <a:spcPts val="3086"/>
              </a:lnSpc>
            </a:pPr>
            <a:r>
              <a:rPr lang="en-US" b="true" sz="2286" spc="3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DSD100</a:t>
            </a: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Professional tracks from the Mixing Secrets Library.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Consists of around 100 tracks</a:t>
            </a:r>
          </a:p>
          <a:p>
            <a:pPr algn="just" marL="493614" indent="-246807" lvl="1">
              <a:lnSpc>
                <a:spcPts val="3086"/>
              </a:lnSpc>
              <a:buFont typeface="Arial"/>
              <a:buChar char="•"/>
            </a:pPr>
            <a:r>
              <a:rPr lang="en-US" sz="2286" spc="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Supplementary for robust testing and model evaluation.</a:t>
            </a:r>
          </a:p>
          <a:p>
            <a:pPr algn="just" marL="0" indent="0" lvl="0">
              <a:lnSpc>
                <a:spcPts val="3086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213178" y="5497855"/>
            <a:ext cx="9737055" cy="4752937"/>
            <a:chOff x="0" y="0"/>
            <a:chExt cx="12982740" cy="633724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982740" cy="5995857"/>
              <a:chOff x="0" y="0"/>
              <a:chExt cx="2949022" cy="136195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949022" cy="1361956"/>
              </a:xfrm>
              <a:custGeom>
                <a:avLst/>
                <a:gdLst/>
                <a:ahLst/>
                <a:cxnLst/>
                <a:rect r="r" b="b" t="t" l="l"/>
                <a:pathLst>
                  <a:path h="1361956" w="2949022">
                    <a:moveTo>
                      <a:pt x="11926" y="0"/>
                    </a:moveTo>
                    <a:lnTo>
                      <a:pt x="2937096" y="0"/>
                    </a:lnTo>
                    <a:cubicBezTo>
                      <a:pt x="2943683" y="0"/>
                      <a:pt x="2949022" y="5340"/>
                      <a:pt x="2949022" y="11926"/>
                    </a:cubicBezTo>
                    <a:lnTo>
                      <a:pt x="2949022" y="1350029"/>
                    </a:lnTo>
                    <a:cubicBezTo>
                      <a:pt x="2949022" y="1353192"/>
                      <a:pt x="2947766" y="1356226"/>
                      <a:pt x="2945529" y="1358462"/>
                    </a:cubicBezTo>
                    <a:cubicBezTo>
                      <a:pt x="2943292" y="1360699"/>
                      <a:pt x="2940259" y="1361956"/>
                      <a:pt x="2937096" y="1361956"/>
                    </a:cubicBezTo>
                    <a:lnTo>
                      <a:pt x="11926" y="1361956"/>
                    </a:lnTo>
                    <a:cubicBezTo>
                      <a:pt x="8763" y="1361956"/>
                      <a:pt x="5730" y="1360699"/>
                      <a:pt x="3493" y="1358462"/>
                    </a:cubicBezTo>
                    <a:cubicBezTo>
                      <a:pt x="1257" y="1356226"/>
                      <a:pt x="0" y="1353192"/>
                      <a:pt x="0" y="1350029"/>
                    </a:cubicBezTo>
                    <a:lnTo>
                      <a:pt x="0" y="11926"/>
                    </a:lnTo>
                    <a:cubicBezTo>
                      <a:pt x="0" y="8763"/>
                      <a:pt x="1257" y="5730"/>
                      <a:pt x="3493" y="3493"/>
                    </a:cubicBezTo>
                    <a:cubicBezTo>
                      <a:pt x="5730" y="1257"/>
                      <a:pt x="8763" y="0"/>
                      <a:pt x="11926" y="0"/>
                    </a:cubicBez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23825"/>
                <a:ext cx="2949022" cy="1238131"/>
              </a:xfrm>
              <a:prstGeom prst="rect">
                <a:avLst/>
              </a:prstGeom>
            </p:spPr>
            <p:txBody>
              <a:bodyPr anchor="ctr" rtlCol="false" tIns="56149" lIns="56149" bIns="56149" rIns="56149"/>
              <a:lstStyle/>
              <a:p>
                <a:pPr algn="ctr">
                  <a:lnSpc>
                    <a:spcPts val="254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8898" y="334852"/>
              <a:ext cx="9654273" cy="1077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5993" spc="-49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Dataset Properties: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3501" y="1490097"/>
              <a:ext cx="12070234" cy="4847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75855" indent="-287928" lvl="1">
                <a:lnSpc>
                  <a:spcPts val="3600"/>
                </a:lnSpc>
                <a:buFont typeface="Arial"/>
                <a:buChar char="•"/>
              </a:pPr>
              <a:r>
                <a:rPr lang="en-US" sz="2667" spc="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High sampling rates (44.1 kHz).</a:t>
              </a:r>
            </a:p>
            <a:p>
              <a:pPr algn="just" marL="575855" indent="-287928" lvl="1">
                <a:lnSpc>
                  <a:spcPts val="3600"/>
                </a:lnSpc>
                <a:buFont typeface="Arial"/>
                <a:buChar char="•"/>
              </a:pPr>
              <a:r>
                <a:rPr lang="en-US" sz="2667" spc="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Diversity in musical genres and styles.</a:t>
              </a:r>
            </a:p>
            <a:p>
              <a:pPr algn="just" marL="575855" indent="-287928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2667" spc="4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Future Datasets:</a:t>
              </a:r>
            </a:p>
            <a:p>
              <a:pPr algn="just" marL="575855" indent="-287928" lvl="1">
                <a:lnSpc>
                  <a:spcPts val="3600"/>
                </a:lnSpc>
                <a:buFont typeface="Arial"/>
                <a:buChar char="•"/>
              </a:pPr>
              <a:r>
                <a:rPr lang="en-US" sz="2667" spc="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</a:t>
              </a:r>
              <a:r>
                <a:rPr lang="en-US" sz="2667" spc="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nclude culturally diverse music, unique timbres, and live recordings.</a:t>
              </a:r>
            </a:p>
            <a:p>
              <a:pPr algn="just" marL="575855" indent="-287928" lvl="1">
                <a:lnSpc>
                  <a:spcPts val="3600"/>
                </a:lnSpc>
                <a:buFont typeface="Arial"/>
                <a:buChar char="•"/>
              </a:pPr>
              <a:r>
                <a:rPr lang="en-US" sz="2667" spc="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MUSDB18-HQ with a higher prediction probability due to it higher bandwidth</a:t>
              </a:r>
            </a:p>
            <a:p>
              <a:pPr algn="just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55757"/>
            <a:ext cx="5587239" cy="3169719"/>
            <a:chOff x="0" y="0"/>
            <a:chExt cx="2065940" cy="1172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940" cy="1172037"/>
            </a:xfrm>
            <a:custGeom>
              <a:avLst/>
              <a:gdLst/>
              <a:ahLst/>
              <a:cxnLst/>
              <a:rect r="r" b="b" t="t" l="l"/>
              <a:pathLst>
                <a:path h="1172037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51252"/>
                  </a:lnTo>
                  <a:cubicBezTo>
                    <a:pt x="2065940" y="1162731"/>
                    <a:pt x="2056635" y="1172037"/>
                    <a:pt x="2045156" y="1172037"/>
                  </a:cubicBezTo>
                  <a:lnTo>
                    <a:pt x="20785" y="1172037"/>
                  </a:lnTo>
                  <a:cubicBezTo>
                    <a:pt x="9306" y="1172037"/>
                    <a:pt x="0" y="1162731"/>
                    <a:pt x="0" y="1151252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5940" cy="1210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900054">
            <a:off x="6980279" y="331259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0296026" y="331259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0889">
            <a:off x="7137894" y="658223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72061" y="755757"/>
            <a:ext cx="5587239" cy="3049302"/>
            <a:chOff x="0" y="0"/>
            <a:chExt cx="2065940" cy="1127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5940" cy="1127512"/>
            </a:xfrm>
            <a:custGeom>
              <a:avLst/>
              <a:gdLst/>
              <a:ahLst/>
              <a:cxnLst/>
              <a:rect r="r" b="b" t="t" l="l"/>
              <a:pathLst>
                <a:path h="1127512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06727"/>
                  </a:lnTo>
                  <a:cubicBezTo>
                    <a:pt x="2065940" y="1118206"/>
                    <a:pt x="2056635" y="1127512"/>
                    <a:pt x="2045156" y="1127512"/>
                  </a:cubicBezTo>
                  <a:lnTo>
                    <a:pt x="20785" y="1127512"/>
                  </a:lnTo>
                  <a:cubicBezTo>
                    <a:pt x="9306" y="1127512"/>
                    <a:pt x="0" y="1118206"/>
                    <a:pt x="0" y="110672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65940" cy="1165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100897"/>
            <a:ext cx="5764631" cy="2674630"/>
            <a:chOff x="0" y="0"/>
            <a:chExt cx="2131533" cy="9889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1533" cy="988972"/>
            </a:xfrm>
            <a:custGeom>
              <a:avLst/>
              <a:gdLst/>
              <a:ahLst/>
              <a:cxnLst/>
              <a:rect r="r" b="b" t="t" l="l"/>
              <a:pathLst>
                <a:path h="988972" w="2131533">
                  <a:moveTo>
                    <a:pt x="20145" y="0"/>
                  </a:moveTo>
                  <a:lnTo>
                    <a:pt x="2111388" y="0"/>
                  </a:lnTo>
                  <a:cubicBezTo>
                    <a:pt x="2116731" y="0"/>
                    <a:pt x="2121855" y="2122"/>
                    <a:pt x="2125632" y="5900"/>
                  </a:cubicBezTo>
                  <a:cubicBezTo>
                    <a:pt x="2129411" y="9678"/>
                    <a:pt x="2131533" y="14802"/>
                    <a:pt x="2131533" y="20145"/>
                  </a:cubicBezTo>
                  <a:lnTo>
                    <a:pt x="2131533" y="968827"/>
                  </a:lnTo>
                  <a:cubicBezTo>
                    <a:pt x="2131533" y="979953"/>
                    <a:pt x="2122514" y="988972"/>
                    <a:pt x="2111388" y="988972"/>
                  </a:cubicBezTo>
                  <a:lnTo>
                    <a:pt x="20145" y="988972"/>
                  </a:lnTo>
                  <a:cubicBezTo>
                    <a:pt x="9019" y="988972"/>
                    <a:pt x="0" y="979953"/>
                    <a:pt x="0" y="968827"/>
                  </a:cubicBezTo>
                  <a:lnTo>
                    <a:pt x="0" y="20145"/>
                  </a:lnTo>
                  <a:cubicBezTo>
                    <a:pt x="0" y="9019"/>
                    <a:pt x="9019" y="0"/>
                    <a:pt x="2014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1533" cy="1027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291561" y="4012083"/>
            <a:ext cx="4348239" cy="3195956"/>
          </a:xfrm>
          <a:custGeom>
            <a:avLst/>
            <a:gdLst/>
            <a:ahLst/>
            <a:cxnLst/>
            <a:rect r="r" b="b" t="t" l="l"/>
            <a:pathLst>
              <a:path h="3195956" w="4348239">
                <a:moveTo>
                  <a:pt x="0" y="0"/>
                </a:moveTo>
                <a:lnTo>
                  <a:pt x="4348239" y="0"/>
                </a:lnTo>
                <a:lnTo>
                  <a:pt x="4348239" y="3195956"/>
                </a:lnTo>
                <a:lnTo>
                  <a:pt x="0" y="3195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2000" y="4560958"/>
            <a:ext cx="5697797" cy="1837540"/>
          </a:xfrm>
          <a:custGeom>
            <a:avLst/>
            <a:gdLst/>
            <a:ahLst/>
            <a:cxnLst/>
            <a:rect r="r" b="b" t="t" l="l"/>
            <a:pathLst>
              <a:path h="1837540" w="5697797">
                <a:moveTo>
                  <a:pt x="0" y="0"/>
                </a:moveTo>
                <a:lnTo>
                  <a:pt x="5697797" y="0"/>
                </a:lnTo>
                <a:lnTo>
                  <a:pt x="5697797" y="1837540"/>
                </a:lnTo>
                <a:lnTo>
                  <a:pt x="0" y="183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08646" y="900700"/>
            <a:ext cx="2816627" cy="90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9"/>
              </a:lnSpc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Demucs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092" y="1890106"/>
            <a:ext cx="4624066" cy="174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Features: Encoder-decoder with LSTM for capturing temporal dependencies.</a:t>
            </a:r>
          </a:p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Performance: SDR of 7.6 dB for bass separation.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79797" y="4176591"/>
            <a:ext cx="5269655" cy="130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01"/>
              </a:lnSpc>
              <a:spcBef>
                <a:spcPct val="0"/>
              </a:spcBef>
            </a:pPr>
            <a:r>
              <a:rPr lang="en-US" b="true" sz="515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Architectures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2006" y="900700"/>
            <a:ext cx="3854943" cy="90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9"/>
              </a:lnSpc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SepFormer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49453" y="1890106"/>
            <a:ext cx="4624066" cy="210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Features: Transformer architecture with intra-/inter-chunk attention.</a:t>
            </a:r>
          </a:p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Strengths: Effective in overlapping frequencies and harmonic separation.</a:t>
            </a:r>
          </a:p>
          <a:p>
            <a:pPr algn="l">
              <a:lnSpc>
                <a:spcPts val="283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586037" y="7467365"/>
            <a:ext cx="3438451" cy="90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9"/>
              </a:lnSpc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CNN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3484" y="8456772"/>
            <a:ext cx="4624066" cy="104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Features: Low latency with vertical/horizontal convolutions for real-time applications.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672061" y="7350695"/>
            <a:ext cx="5587239" cy="2453104"/>
            <a:chOff x="0" y="0"/>
            <a:chExt cx="2065940" cy="9070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65940" cy="907061"/>
            </a:xfrm>
            <a:custGeom>
              <a:avLst/>
              <a:gdLst/>
              <a:ahLst/>
              <a:cxnLst/>
              <a:rect r="r" b="b" t="t" l="l"/>
              <a:pathLst>
                <a:path h="907061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886277"/>
                  </a:lnTo>
                  <a:cubicBezTo>
                    <a:pt x="2065940" y="897756"/>
                    <a:pt x="2056635" y="907061"/>
                    <a:pt x="2045156" y="907061"/>
                  </a:cubicBezTo>
                  <a:lnTo>
                    <a:pt x="20785" y="907061"/>
                  </a:lnTo>
                  <a:cubicBezTo>
                    <a:pt x="9306" y="907061"/>
                    <a:pt x="0" y="897756"/>
                    <a:pt x="0" y="88627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065940" cy="945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052006" y="7495638"/>
            <a:ext cx="5107186" cy="90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9"/>
              </a:lnSpc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Hybrid Methods: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49453" y="8485044"/>
            <a:ext cx="4624066" cy="104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5" indent="-205102" lvl="1">
              <a:lnSpc>
                <a:spcPts val="2830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Combining waveform and spectrogram-based techniques for better results.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2845427">
            <a:off x="10287217" y="656810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43041" y="2883544"/>
            <a:ext cx="6520214" cy="4519912"/>
          </a:xfrm>
          <a:custGeom>
            <a:avLst/>
            <a:gdLst/>
            <a:ahLst/>
            <a:cxnLst/>
            <a:rect r="r" b="b" t="t" l="l"/>
            <a:pathLst>
              <a:path h="4519912" w="6520214">
                <a:moveTo>
                  <a:pt x="0" y="0"/>
                </a:moveTo>
                <a:lnTo>
                  <a:pt x="6520214" y="0"/>
                </a:lnTo>
                <a:lnTo>
                  <a:pt x="6520214" y="4519912"/>
                </a:lnTo>
                <a:lnTo>
                  <a:pt x="0" y="451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1791858"/>
            <a:ext cx="875116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6429" y="4035948"/>
            <a:ext cx="9205704" cy="507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</a:t>
            </a:r>
            <a:r>
              <a:rPr lang="en-US" b="true" sz="2799" spc="16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ey Methods: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STFT: </a:t>
            </a: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Converts time-domain audio into frequency-domain spectrograms.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Augmentation:</a:t>
            </a:r>
          </a:p>
          <a:p>
            <a:pPr algn="l" marL="1079492" indent="-359831" lvl="2">
              <a:lnSpc>
                <a:spcPts val="33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Pitch and tempo shifting to simulate diverse audio conditions.</a:t>
            </a:r>
          </a:p>
          <a:p>
            <a:pPr algn="l" marL="1079492" indent="-359831" lvl="2">
              <a:lnSpc>
                <a:spcPts val="33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 noise and reverberation for real-world challenges.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Impor</a:t>
            </a:r>
            <a:r>
              <a:rPr lang="en-US" b="true" sz="2499" spc="14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tance of Preprocessing: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Ensures robustness of models across varied musical styles and recording conditions.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138836" y="4603222"/>
            <a:ext cx="5803214" cy="2935743"/>
          </a:xfrm>
          <a:custGeom>
            <a:avLst/>
            <a:gdLst/>
            <a:ahLst/>
            <a:cxnLst/>
            <a:rect r="r" b="b" t="t" l="l"/>
            <a:pathLst>
              <a:path h="2935743" w="5803214">
                <a:moveTo>
                  <a:pt x="0" y="0"/>
                </a:moveTo>
                <a:lnTo>
                  <a:pt x="5803214" y="0"/>
                </a:lnTo>
                <a:lnTo>
                  <a:pt x="5803214" y="2935744"/>
                </a:lnTo>
                <a:lnTo>
                  <a:pt x="0" y="29357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75431" y="2912682"/>
            <a:ext cx="5038071" cy="6453840"/>
            <a:chOff x="0" y="0"/>
            <a:chExt cx="1048738" cy="1343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738" cy="1343448"/>
            </a:xfrm>
            <a:custGeom>
              <a:avLst/>
              <a:gdLst/>
              <a:ahLst/>
              <a:cxnLst/>
              <a:rect r="r" b="b" t="t" l="l"/>
              <a:pathLst>
                <a:path h="1343448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1291200"/>
                  </a:lnTo>
                  <a:cubicBezTo>
                    <a:pt x="1048738" y="1320056"/>
                    <a:pt x="1025346" y="1343448"/>
                    <a:pt x="996490" y="1343448"/>
                  </a:cubicBezTo>
                  <a:lnTo>
                    <a:pt x="52247" y="1343448"/>
                  </a:lnTo>
                  <a:cubicBezTo>
                    <a:pt x="23392" y="1343448"/>
                    <a:pt x="0" y="1320056"/>
                    <a:pt x="0" y="1291200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8738" cy="1381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5431" y="2912682"/>
            <a:ext cx="5038071" cy="668736"/>
            <a:chOff x="0" y="0"/>
            <a:chExt cx="1048738" cy="1392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92443" y="3103388"/>
            <a:ext cx="3739422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2443" y="4032668"/>
            <a:ext cx="4137951" cy="538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Models trained using optimizers (Adam, AdaDelta) with learning rate decay.</a:t>
            </a:r>
          </a:p>
          <a:p>
            <a:pPr algn="l" marL="345441" indent="-172721" lvl="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Audio chunking (10–30 seconds) for continuous processing.</a:t>
            </a:r>
          </a:p>
          <a:p>
            <a:pPr algn="l" marL="345441" indent="-172721" lvl="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Epochs: 30–100 depending on convergence.</a:t>
            </a: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Pitch/tempo augmentation.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Run this with validation in order to check that the model does not overfit on one musical track instead of trying to split it for all music possible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Models are trained by setting weights across each epoch and updating those as the model moves on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757134" y="2912682"/>
            <a:ext cx="5046743" cy="5976575"/>
            <a:chOff x="0" y="0"/>
            <a:chExt cx="6728990" cy="796876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728990" cy="4633333"/>
              <a:chOff x="0" y="0"/>
              <a:chExt cx="1048738" cy="7221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48738" cy="722122"/>
              </a:xfrm>
              <a:custGeom>
                <a:avLst/>
                <a:gdLst/>
                <a:ahLst/>
                <a:cxnLst/>
                <a:rect r="r" b="b" t="t" l="l"/>
                <a:pathLst>
                  <a:path h="722122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69875"/>
                    </a:lnTo>
                    <a:cubicBezTo>
                      <a:pt x="1048738" y="698730"/>
                      <a:pt x="1025346" y="722122"/>
                      <a:pt x="996490" y="722122"/>
                    </a:cubicBezTo>
                    <a:lnTo>
                      <a:pt x="52247" y="722122"/>
                    </a:lnTo>
                    <a:cubicBezTo>
                      <a:pt x="38390" y="722122"/>
                      <a:pt x="25101" y="716617"/>
                      <a:pt x="15303" y="706819"/>
                    </a:cubicBezTo>
                    <a:cubicBezTo>
                      <a:pt x="5505" y="697021"/>
                      <a:pt x="0" y="683731"/>
                      <a:pt x="0" y="669875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048738" cy="760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6728990" cy="893183"/>
              <a:chOff x="0" y="0"/>
              <a:chExt cx="1048738" cy="1392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48738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16195" y="251515"/>
              <a:ext cx="4994477" cy="421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13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Evaluation Metrics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94578" y="1505475"/>
              <a:ext cx="5526764" cy="646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6036" indent="-173018" lvl="1">
                <a:lnSpc>
                  <a:spcPts val="2163"/>
                </a:lnSpc>
                <a:buFont typeface="Arial"/>
                <a:buChar char="•"/>
              </a:pPr>
              <a:r>
                <a:rPr lang="en-US" sz="1602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Signal-to-Distortion Ratio (SDR): Measures separation quality.</a:t>
              </a:r>
            </a:p>
            <a:p>
              <a:pPr algn="l" marL="346036" indent="-173018" lvl="1">
                <a:lnSpc>
                  <a:spcPts val="2163"/>
                </a:lnSpc>
                <a:buFont typeface="Arial"/>
                <a:buChar char="•"/>
              </a:pPr>
              <a:r>
                <a:rPr lang="en-US" sz="1602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Source-to-Interference Ratio (SIR): Assesses interference in separated tracks.</a:t>
              </a:r>
            </a:p>
            <a:p>
              <a:pPr algn="l" marL="346036" indent="-173018" lvl="1">
                <a:lnSpc>
                  <a:spcPts val="2163"/>
                </a:lnSpc>
                <a:buFont typeface="Arial"/>
                <a:buChar char="•"/>
              </a:pPr>
              <a:r>
                <a:rPr lang="en-US" sz="1602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Source-to-Artifact Ratio (SAR): Evaluates artifact presence in outputs.</a:t>
              </a:r>
            </a:p>
            <a:p>
              <a:pPr algn="l" marL="346036" indent="-173018" lvl="1">
                <a:lnSpc>
                  <a:spcPts val="2163"/>
                </a:lnSpc>
                <a:buFont typeface="Arial"/>
                <a:buChar char="•"/>
              </a:pPr>
              <a:r>
                <a:rPr lang="en-US" sz="1602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Forwarding Loss is applied for each second of track to see if it fits the audio. If it is considered an error it gets added up and squared.</a:t>
              </a:r>
            </a:p>
            <a:p>
              <a:pPr algn="l">
                <a:lnSpc>
                  <a:spcPts val="2163"/>
                </a:lnSpc>
              </a:pPr>
            </a:p>
            <a:p>
              <a:pPr algn="l" marL="346036" indent="-173018" lvl="1">
                <a:lnSpc>
                  <a:spcPts val="2163"/>
                </a:lnSpc>
                <a:buFont typeface="Arial"/>
                <a:buChar char="•"/>
              </a:pPr>
              <a:r>
                <a:rPr lang="en-US" sz="1602" spc="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Since this music is tested and appended at every second, the music has to be stitched at the end to try and provide a final product</a:t>
              </a:r>
            </a:p>
            <a:p>
              <a:pPr algn="l" marL="0" indent="0" lvl="0">
                <a:lnSpc>
                  <a:spcPts val="216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44232" y="1510370"/>
            <a:ext cx="15926388" cy="98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372"/>
              </a:lnSpc>
              <a:spcBef>
                <a:spcPct val="0"/>
              </a:spcBef>
            </a:pPr>
            <a:r>
              <a:rPr lang="en-US" b="true" sz="7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and Evaluation Metrics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0892" y="1900984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5"/>
                </a:lnTo>
                <a:lnTo>
                  <a:pt x="0" y="424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20881" y="6148169"/>
            <a:ext cx="7048594" cy="4035455"/>
          </a:xfrm>
          <a:custGeom>
            <a:avLst/>
            <a:gdLst/>
            <a:ahLst/>
            <a:cxnLst/>
            <a:rect r="r" b="b" t="t" l="l"/>
            <a:pathLst>
              <a:path h="4035455" w="7048594">
                <a:moveTo>
                  <a:pt x="0" y="0"/>
                </a:moveTo>
                <a:lnTo>
                  <a:pt x="7048595" y="0"/>
                </a:lnTo>
                <a:lnTo>
                  <a:pt x="7048595" y="4035454"/>
                </a:lnTo>
                <a:lnTo>
                  <a:pt x="0" y="403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8729" y="434285"/>
            <a:ext cx="6650542" cy="18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b="true" sz="739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and Achievements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983" y="2933616"/>
            <a:ext cx="10858642" cy="691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6"/>
              </a:lnSpc>
              <a:spcBef>
                <a:spcPct val="0"/>
              </a:spcBef>
            </a:pPr>
            <a:r>
              <a:rPr lang="en-US" b="true" sz="1782" spc="10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erformance Highlights: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Demucs Model:</a:t>
            </a:r>
          </a:p>
          <a:p>
            <a:pPr algn="l" marL="384905" indent="-192453" lvl="1">
              <a:lnSpc>
                <a:spcPts val="2406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Demucs model surpassed oracle benchmarks, especially in bass separation. Its ability to accurately isolate low-frequency components from complex audio sources sets it apart as a highly effective tool for audio separation tasks.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</a:p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CNN Model:</a:t>
            </a:r>
          </a:p>
          <a:p>
            <a:pPr algn="l" marL="384905" indent="-192453" lvl="1">
              <a:lnSpc>
                <a:spcPts val="2406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CNN-based model excelled in low-latency performance, making it well-suited for real-time audio applications where processing speed is crucial for seamless operation.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</a:p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Validation on DSD100</a:t>
            </a: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384905" indent="-192453" lvl="1">
              <a:lnSpc>
                <a:spcPts val="2406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Both models were extensively validated on the DSD100 dataset, which ensured their ability to generalize effectively across a wide variety of audio source types.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Audio Splitting Accuracy:</a:t>
            </a:r>
          </a:p>
          <a:p>
            <a:pPr algn="l" marL="384905" indent="-192453" lvl="1">
              <a:lnSpc>
                <a:spcPts val="2406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models achieved a solid 54% accuracy in audio source separation, highlighting their potential while indicating areas for further refinement.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</a:p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b="true" sz="1782" spc="10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Statistical Analysis:</a:t>
            </a:r>
          </a:p>
          <a:p>
            <a:pPr algn="l" marL="384905" indent="-192453" lvl="1">
              <a:lnSpc>
                <a:spcPts val="2406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10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Significant improvements in Signal-to-Distortion Ratio (SDR) were observed, with gains ranging from 6.3 to 7.6 dB. This indicates a marked reduction in distortion and better overall separation quality, ensuring more precise and natural audio outputs.</a:t>
            </a:r>
          </a:p>
          <a:p>
            <a:pPr algn="l">
              <a:lnSpc>
                <a:spcPts val="240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4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0892" y="1900984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5"/>
                </a:lnTo>
                <a:lnTo>
                  <a:pt x="0" y="424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84051" y="3391563"/>
            <a:ext cx="7177427" cy="5137939"/>
          </a:xfrm>
          <a:custGeom>
            <a:avLst/>
            <a:gdLst/>
            <a:ahLst/>
            <a:cxnLst/>
            <a:rect r="r" b="b" t="t" l="l"/>
            <a:pathLst>
              <a:path h="5137939" w="7177427">
                <a:moveTo>
                  <a:pt x="0" y="0"/>
                </a:moveTo>
                <a:lnTo>
                  <a:pt x="7177427" y="0"/>
                </a:lnTo>
                <a:lnTo>
                  <a:pt x="7177427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1109373"/>
            <a:ext cx="8092094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 Musical Notes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3532005"/>
            <a:ext cx="9079101" cy="695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the Zeroth Octave for musical notes, we can find the the frequency of the notes in the next octave. 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relation between Note X in Octave n vs Note X in Octave (n+1) is: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Frequency of X (n+1) = 2 . Frequency of X (n)</a:t>
            </a:r>
          </a:p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Frequencies of the 0 octave (in Hz) were found as: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C0 = 16.351              C#/Db = 17.324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 = 18.354             D#/Eb = 19.445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= 20.601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 = 21.827              F#/Gb = 23.124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 = 24.499            G#/Ab = 25.956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27.5                A#/Bb = 29.135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30.868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</a:p>
          <a:p>
            <a:pPr algn="l">
              <a:lnSpc>
                <a:spcPts val="32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401347"/>
            <a:ext cx="16127696" cy="247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Example:     C = [C0,C0*2,C0*4,C0*8,C0*16,C0*32,C0*64,C0*128,C0*256,C0*512]</a:t>
            </a:r>
          </a:p>
          <a:p>
            <a:pPr algn="ctr">
              <a:lnSpc>
                <a:spcPts val="7945"/>
              </a:lnSpc>
            </a:pPr>
          </a:p>
          <a:p>
            <a:pPr algn="ctr">
              <a:lnSpc>
                <a:spcPts val="79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DAGWvVxir0M</dc:identifier>
  <dcterms:modified xsi:type="dcterms:W3CDTF">2011-08-01T06:04:30Z</dcterms:modified>
  <cp:revision>1</cp:revision>
  <dc:title>Audio Stem Splitter</dc:title>
</cp:coreProperties>
</file>